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D14FEE-7C6C-4371-AAC3-6A592125C00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13C8A-5D7E-472C-9E05-6BE420D21C6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Muški i srednji rod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2. ILI O-DEKLINACIJA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NAVOĐENJE IMENICA 2.DEKLINACIJE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MUŠKI ROD:</a:t>
            </a:r>
          </a:p>
          <a:p>
            <a:pPr>
              <a:buNone/>
            </a:pPr>
            <a:r>
              <a:rPr lang="en-US" sz="3600" dirty="0" smtClean="0"/>
              <a:t>                                </a:t>
            </a:r>
            <a:r>
              <a:rPr lang="en-US" sz="3600" dirty="0" smtClean="0"/>
              <a:t>,            ,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err="1" smtClean="0"/>
              <a:t>discipulus</a:t>
            </a:r>
            <a:r>
              <a:rPr lang="en-US" sz="3600" b="1" dirty="0" smtClean="0"/>
              <a:t>, -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, m  </a:t>
            </a:r>
            <a:endParaRPr lang="hr-HR" sz="3600" b="1" dirty="0" smtClean="0"/>
          </a:p>
          <a:p>
            <a:pPr>
              <a:buNone/>
            </a:pPr>
            <a:r>
              <a:rPr lang="en-US" sz="3600" b="1" dirty="0" err="1" smtClean="0"/>
              <a:t>annus</a:t>
            </a:r>
            <a:r>
              <a:rPr lang="en-US" sz="3600" b="1" dirty="0" smtClean="0"/>
              <a:t>, -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, m</a:t>
            </a:r>
            <a:endParaRPr lang="hr-HR" sz="3600" b="1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10" name="TekstniOkvir 9"/>
          <p:cNvSpPr txBox="1"/>
          <p:nvPr/>
        </p:nvSpPr>
        <p:spPr>
          <a:xfrm>
            <a:off x="1066800" y="2331871"/>
            <a:ext cx="2438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z="2800" dirty="0" smtClean="0"/>
              <a:t>US</a:t>
            </a:r>
            <a:endParaRPr lang="en-US" sz="28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4349651" y="2331871"/>
            <a:ext cx="755749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-I</a:t>
            </a:r>
            <a:endParaRPr lang="en-US" sz="28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660136" y="2328761"/>
            <a:ext cx="74066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NAVOĐENJE IMENICA 2.DEKLINACIJE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600" b="1" dirty="0" smtClean="0"/>
              <a:t>SREDNJI ROD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3600" dirty="0" smtClean="0"/>
              <a:t>                           </a:t>
            </a:r>
            <a:r>
              <a:rPr lang="en-US" sz="3600" dirty="0" smtClean="0"/>
              <a:t>,            </a:t>
            </a:r>
            <a:r>
              <a:rPr lang="en-US" sz="3600" dirty="0" smtClean="0"/>
              <a:t>,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hr-HR" sz="3600" b="1" dirty="0" err="1" smtClean="0"/>
              <a:t>templum</a:t>
            </a:r>
            <a:r>
              <a:rPr lang="hr-HR" sz="3600" b="1" dirty="0" smtClean="0"/>
              <a:t>,-</a:t>
            </a:r>
            <a:r>
              <a:rPr lang="hr-HR" sz="3600" b="1" dirty="0" err="1" smtClean="0"/>
              <a:t>i,n</a:t>
            </a:r>
            <a:endParaRPr lang="hr-HR" sz="3600" b="1" dirty="0" smtClean="0"/>
          </a:p>
          <a:p>
            <a:pPr>
              <a:buNone/>
            </a:pPr>
            <a:r>
              <a:rPr lang="hr-HR" sz="3600" b="1" dirty="0" err="1" smtClean="0"/>
              <a:t>cerebrum</a:t>
            </a:r>
            <a:r>
              <a:rPr lang="hr-HR" sz="3600" b="1" dirty="0" smtClean="0"/>
              <a:t>,-</a:t>
            </a:r>
            <a:r>
              <a:rPr lang="hr-HR" sz="3600" b="1" dirty="0" err="1" smtClean="0"/>
              <a:t>i,n</a:t>
            </a:r>
            <a:endParaRPr lang="hr-HR" sz="3600" b="1" dirty="0" smtClean="0"/>
          </a:p>
          <a:p>
            <a:pPr>
              <a:buNone/>
            </a:pPr>
            <a:endParaRPr lang="hr-HR" sz="3600" b="1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10" name="TekstniOkvir 9"/>
          <p:cNvSpPr txBox="1"/>
          <p:nvPr/>
        </p:nvSpPr>
        <p:spPr>
          <a:xfrm>
            <a:off x="609600" y="2133600"/>
            <a:ext cx="2438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-U</a:t>
            </a:r>
            <a:r>
              <a:rPr lang="hr-HR" sz="2800" dirty="0" smtClean="0"/>
              <a:t>M</a:t>
            </a:r>
            <a:endParaRPr lang="en-US" sz="28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3640836" y="2148760"/>
            <a:ext cx="85496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-I</a:t>
            </a:r>
            <a:endParaRPr lang="en-US" sz="28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286912" y="2148760"/>
            <a:ext cx="65668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8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SINGULAR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PLURAL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N – US</a:t>
            </a:r>
          </a:p>
          <a:p>
            <a:r>
              <a:rPr lang="hr-HR" sz="3200" b="1" dirty="0" smtClean="0"/>
              <a:t>G –I</a:t>
            </a:r>
          </a:p>
          <a:p>
            <a:r>
              <a:rPr lang="hr-HR" sz="3200" b="1" dirty="0" smtClean="0"/>
              <a:t>D – O</a:t>
            </a:r>
          </a:p>
          <a:p>
            <a:r>
              <a:rPr lang="hr-HR" sz="3200" b="1" dirty="0" smtClean="0"/>
              <a:t>AK – UM</a:t>
            </a:r>
          </a:p>
          <a:p>
            <a:r>
              <a:rPr lang="hr-HR" sz="3200" b="1" dirty="0" smtClean="0"/>
              <a:t>V – E</a:t>
            </a:r>
          </a:p>
          <a:p>
            <a:r>
              <a:rPr lang="hr-HR" sz="3200" b="1" dirty="0" smtClean="0"/>
              <a:t>ABL – O</a:t>
            </a:r>
          </a:p>
          <a:p>
            <a:endParaRPr lang="hr-HR" sz="3200" b="1" dirty="0" smtClean="0"/>
          </a:p>
          <a:p>
            <a:endParaRPr lang="hr-HR" sz="3200" b="1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/>
              <a:t>N – I</a:t>
            </a:r>
          </a:p>
          <a:p>
            <a:r>
              <a:rPr lang="hr-HR" sz="3200" b="1" dirty="0" smtClean="0"/>
              <a:t>G – ORUM</a:t>
            </a:r>
          </a:p>
          <a:p>
            <a:r>
              <a:rPr lang="hr-HR" sz="3200" b="1" dirty="0" smtClean="0"/>
              <a:t>D – IS</a:t>
            </a:r>
          </a:p>
          <a:p>
            <a:r>
              <a:rPr lang="hr-HR" sz="3200" b="1" dirty="0" smtClean="0"/>
              <a:t>AK – OS</a:t>
            </a:r>
          </a:p>
          <a:p>
            <a:r>
              <a:rPr lang="hr-HR" sz="3200" b="1" dirty="0" smtClean="0"/>
              <a:t>V – I</a:t>
            </a:r>
          </a:p>
          <a:p>
            <a:r>
              <a:rPr lang="hr-HR" sz="3200" b="1" dirty="0" smtClean="0"/>
              <a:t>ABL – IS</a:t>
            </a:r>
          </a:p>
          <a:p>
            <a:pPr marL="0" indent="0">
              <a:buNone/>
            </a:pPr>
            <a:r>
              <a:rPr lang="hr-HR" sz="3200" b="1" dirty="0" smtClean="0"/>
              <a:t> </a:t>
            </a:r>
            <a:endParaRPr lang="hr-HR" sz="3200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MUŠKI ROD - NASTAVCI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 build="p"/>
      <p:bldP spid="7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SINGULAR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PLURAL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2"/>
          </p:nvPr>
        </p:nvSpPr>
        <p:spPr>
          <a:xfrm>
            <a:off x="152400" y="2471383"/>
            <a:ext cx="4191000" cy="3818404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N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 US</a:t>
            </a:r>
          </a:p>
          <a:p>
            <a:r>
              <a:rPr lang="hr-HR" sz="3200" b="1" dirty="0" smtClean="0"/>
              <a:t>G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–I</a:t>
            </a:r>
          </a:p>
          <a:p>
            <a:r>
              <a:rPr lang="hr-HR" sz="3200" b="1" dirty="0" smtClean="0"/>
              <a:t>D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 O</a:t>
            </a:r>
          </a:p>
          <a:p>
            <a:r>
              <a:rPr lang="hr-HR" sz="3200" b="1" dirty="0" smtClean="0"/>
              <a:t>AK 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 UM</a:t>
            </a:r>
          </a:p>
          <a:p>
            <a:r>
              <a:rPr lang="hr-HR" sz="3200" b="1" dirty="0" smtClean="0"/>
              <a:t>V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 E</a:t>
            </a:r>
          </a:p>
          <a:p>
            <a:r>
              <a:rPr lang="hr-HR" sz="3200" b="1" dirty="0" smtClean="0"/>
              <a:t>ABL 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 – O</a:t>
            </a:r>
          </a:p>
          <a:p>
            <a:endParaRPr lang="hr-HR" sz="3200" b="1" dirty="0" smtClean="0"/>
          </a:p>
          <a:p>
            <a:endParaRPr lang="hr-HR" sz="3200" b="1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19600" cy="3822192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N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I</a:t>
            </a:r>
          </a:p>
          <a:p>
            <a:r>
              <a:rPr lang="hr-HR" sz="3200" b="1" dirty="0" smtClean="0"/>
              <a:t>G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ORUM</a:t>
            </a:r>
          </a:p>
          <a:p>
            <a:r>
              <a:rPr lang="hr-HR" sz="3200" b="1" dirty="0" smtClean="0"/>
              <a:t>D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IS</a:t>
            </a:r>
          </a:p>
          <a:p>
            <a:r>
              <a:rPr lang="hr-HR" sz="3200" b="1" dirty="0" smtClean="0"/>
              <a:t>AK </a:t>
            </a:r>
            <a:r>
              <a:rPr lang="hr-HR" sz="3200" b="1" dirty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OS</a:t>
            </a:r>
          </a:p>
          <a:p>
            <a:r>
              <a:rPr lang="hr-HR" sz="3200" b="1" dirty="0" smtClean="0"/>
              <a:t>V 	</a:t>
            </a:r>
            <a:r>
              <a:rPr lang="hr-HR" sz="3200" b="1" dirty="0" smtClean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I</a:t>
            </a:r>
          </a:p>
          <a:p>
            <a:r>
              <a:rPr lang="hr-HR" sz="3200" b="1" dirty="0" smtClean="0"/>
              <a:t>ABL </a:t>
            </a:r>
            <a:r>
              <a:rPr lang="hr-HR" sz="3200" b="1" dirty="0">
                <a:solidFill>
                  <a:srgbClr val="0070C0"/>
                </a:solidFill>
              </a:rPr>
              <a:t>TITUL</a:t>
            </a:r>
            <a:r>
              <a:rPr lang="hr-HR" sz="3200" b="1" dirty="0" smtClean="0"/>
              <a:t>– IS</a:t>
            </a:r>
          </a:p>
          <a:p>
            <a:pPr marL="0" indent="0">
              <a:buNone/>
            </a:pPr>
            <a:r>
              <a:rPr lang="hr-HR" sz="3200" b="1" dirty="0" smtClean="0"/>
              <a:t> </a:t>
            </a:r>
            <a:endParaRPr lang="hr-HR" sz="3200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MUŠKI ROD – TITULUS,-</a:t>
            </a:r>
            <a:r>
              <a:rPr lang="hr-HR" b="1" dirty="0" err="1" smtClean="0">
                <a:solidFill>
                  <a:schemeClr val="tx1"/>
                </a:solidFill>
              </a:rPr>
              <a:t>I,m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0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974848" cy="732974"/>
          </a:xfrm>
        </p:spPr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SINGULAR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>
          <a:xfrm>
            <a:off x="6172200" y="1524000"/>
            <a:ext cx="2660905" cy="731520"/>
          </a:xfrm>
        </p:spPr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PLURAL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974848" cy="3818404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N – UM</a:t>
            </a:r>
          </a:p>
          <a:p>
            <a:r>
              <a:rPr lang="hr-HR" sz="3200" b="1" dirty="0" smtClean="0"/>
              <a:t>G –I</a:t>
            </a:r>
          </a:p>
          <a:p>
            <a:r>
              <a:rPr lang="hr-HR" sz="3200" b="1" dirty="0" smtClean="0"/>
              <a:t>D – O</a:t>
            </a:r>
          </a:p>
          <a:p>
            <a:r>
              <a:rPr lang="hr-HR" sz="3200" b="1" dirty="0" smtClean="0"/>
              <a:t>AK – UM</a:t>
            </a:r>
          </a:p>
          <a:p>
            <a:r>
              <a:rPr lang="hr-HR" sz="3200" b="1" dirty="0" smtClean="0"/>
              <a:t>V – UM</a:t>
            </a:r>
          </a:p>
          <a:p>
            <a:r>
              <a:rPr lang="hr-HR" sz="3200" b="1" dirty="0" smtClean="0"/>
              <a:t>ABL – O</a:t>
            </a:r>
          </a:p>
          <a:p>
            <a:endParaRPr lang="hr-HR" sz="3200" b="1" dirty="0" smtClean="0"/>
          </a:p>
          <a:p>
            <a:endParaRPr lang="hr-HR" sz="3200" b="1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6019800" y="2471383"/>
            <a:ext cx="2819400" cy="3822192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N – A</a:t>
            </a:r>
          </a:p>
          <a:p>
            <a:r>
              <a:rPr lang="hr-HR" sz="3200" b="1" dirty="0" smtClean="0"/>
              <a:t>G – ORUM</a:t>
            </a:r>
          </a:p>
          <a:p>
            <a:r>
              <a:rPr lang="hr-HR" sz="3200" b="1" dirty="0" smtClean="0"/>
              <a:t>D – IS</a:t>
            </a:r>
          </a:p>
          <a:p>
            <a:r>
              <a:rPr lang="hr-HR" sz="3200" b="1" dirty="0" smtClean="0"/>
              <a:t>AK – A</a:t>
            </a:r>
          </a:p>
          <a:p>
            <a:r>
              <a:rPr lang="hr-HR" sz="3200" b="1" dirty="0" smtClean="0"/>
              <a:t>V – A</a:t>
            </a:r>
          </a:p>
          <a:p>
            <a:r>
              <a:rPr lang="hr-HR" sz="3200" b="1" dirty="0" smtClean="0"/>
              <a:t>ABL – IS</a:t>
            </a:r>
          </a:p>
          <a:p>
            <a:pPr marL="0" indent="0">
              <a:buNone/>
            </a:pPr>
            <a:r>
              <a:rPr lang="hr-HR" sz="3200" b="1" dirty="0" smtClean="0"/>
              <a:t> </a:t>
            </a:r>
            <a:endParaRPr lang="hr-HR" sz="3200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SREDNJI ROD - NASTAVCI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743200" y="2471383"/>
            <a:ext cx="3200400" cy="33855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DVA PRAVILA SREDNJEG RODA: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1.  N=AK=V (</a:t>
            </a:r>
            <a:r>
              <a:rPr lang="hr-HR" sz="2800" b="1" dirty="0" err="1" smtClean="0">
                <a:solidFill>
                  <a:srgbClr val="FF0000"/>
                </a:solidFill>
              </a:rPr>
              <a:t>sg</a:t>
            </a:r>
            <a:r>
              <a:rPr lang="hr-HR" sz="2800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AutoNum type="arabicPeriod" startAt="2"/>
            </a:pPr>
            <a:r>
              <a:rPr lang="hr-HR" sz="2800" b="1" dirty="0" smtClean="0">
                <a:solidFill>
                  <a:srgbClr val="FF0000"/>
                </a:solidFill>
              </a:rPr>
              <a:t>N=AK=V </a:t>
            </a:r>
            <a:r>
              <a:rPr lang="hr-HR" sz="2800" b="1" dirty="0" smtClean="0">
                <a:solidFill>
                  <a:srgbClr val="FF0000"/>
                </a:solidFill>
              </a:rPr>
              <a:t>(</a:t>
            </a:r>
            <a:r>
              <a:rPr lang="hr-HR" sz="2800" b="1" dirty="0" err="1" smtClean="0">
                <a:solidFill>
                  <a:srgbClr val="FF0000"/>
                </a:solidFill>
              </a:rPr>
              <a:t>pl</a:t>
            </a:r>
            <a:r>
              <a:rPr lang="hr-HR" sz="2800" b="1" dirty="0" smtClean="0">
                <a:solidFill>
                  <a:srgbClr val="FF0000"/>
                </a:solidFill>
              </a:rPr>
              <a:t>) i završavaju </a:t>
            </a:r>
            <a:endParaRPr lang="hr-HR" sz="2800" b="1" dirty="0" smtClean="0">
              <a:solidFill>
                <a:srgbClr val="FF0000"/>
              </a:solidFill>
            </a:endParaRPr>
          </a:p>
          <a:p>
            <a:r>
              <a:rPr lang="hr-HR" sz="2800" b="1" dirty="0" smtClean="0">
                <a:solidFill>
                  <a:srgbClr val="FF0000"/>
                </a:solidFill>
              </a:rPr>
              <a:t>      na </a:t>
            </a:r>
            <a:r>
              <a:rPr lang="hr-HR" sz="2800" b="1" dirty="0" smtClean="0">
                <a:solidFill>
                  <a:srgbClr val="FF0000"/>
                </a:solidFill>
              </a:rPr>
              <a:t>-A</a:t>
            </a:r>
            <a:endParaRPr lang="hr-HR" sz="2800" b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386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 build="p"/>
      <p:bldP spid="7" grpId="0" build="p"/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SINGULAR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</a:rPr>
              <a:t>PLURAL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N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UM</a:t>
            </a:r>
          </a:p>
          <a:p>
            <a:r>
              <a:rPr lang="hr-HR" sz="3200" b="1" dirty="0" smtClean="0"/>
              <a:t>G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–I</a:t>
            </a:r>
          </a:p>
          <a:p>
            <a:r>
              <a:rPr lang="hr-HR" sz="3200" b="1" dirty="0" smtClean="0"/>
              <a:t>D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O</a:t>
            </a:r>
          </a:p>
          <a:p>
            <a:r>
              <a:rPr lang="hr-HR" sz="3200" b="1" dirty="0" smtClean="0"/>
              <a:t>AK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UM</a:t>
            </a:r>
          </a:p>
          <a:p>
            <a:r>
              <a:rPr lang="hr-HR" sz="3200" b="1" dirty="0" smtClean="0"/>
              <a:t>V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UM</a:t>
            </a:r>
          </a:p>
          <a:p>
            <a:r>
              <a:rPr lang="hr-HR" sz="3200" b="1" dirty="0" smtClean="0"/>
              <a:t>ABL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O</a:t>
            </a:r>
          </a:p>
          <a:p>
            <a:endParaRPr lang="hr-HR" sz="3200" b="1" dirty="0" smtClean="0"/>
          </a:p>
          <a:p>
            <a:endParaRPr lang="hr-HR" sz="3200" b="1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572000" cy="3822192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N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A</a:t>
            </a:r>
          </a:p>
          <a:p>
            <a:r>
              <a:rPr lang="hr-HR" sz="3200" b="1" dirty="0" smtClean="0"/>
              <a:t>G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ORUM</a:t>
            </a:r>
          </a:p>
          <a:p>
            <a:r>
              <a:rPr lang="hr-HR" sz="3200" b="1" dirty="0" smtClean="0"/>
              <a:t>D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IS</a:t>
            </a:r>
          </a:p>
          <a:p>
            <a:r>
              <a:rPr lang="hr-HR" sz="3200" b="1" dirty="0" smtClean="0"/>
              <a:t>AK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A</a:t>
            </a:r>
          </a:p>
          <a:p>
            <a:r>
              <a:rPr lang="hr-HR" sz="3200" b="1" dirty="0" smtClean="0"/>
              <a:t>V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A</a:t>
            </a:r>
          </a:p>
          <a:p>
            <a:r>
              <a:rPr lang="hr-HR" sz="3200" b="1" dirty="0" smtClean="0"/>
              <a:t>ABL </a:t>
            </a:r>
            <a:r>
              <a:rPr lang="hr-HR" sz="3200" b="1" dirty="0" smtClean="0">
                <a:solidFill>
                  <a:srgbClr val="0070C0"/>
                </a:solidFill>
              </a:rPr>
              <a:t>TEMPL </a:t>
            </a:r>
            <a:r>
              <a:rPr lang="hr-HR" sz="3200" b="1" dirty="0" smtClean="0"/>
              <a:t>– IS</a:t>
            </a:r>
          </a:p>
          <a:p>
            <a:pPr marL="0" indent="0">
              <a:buNone/>
            </a:pPr>
            <a:r>
              <a:rPr lang="hr-HR" sz="3200" b="1" dirty="0" smtClean="0"/>
              <a:t> </a:t>
            </a:r>
            <a:endParaRPr lang="hr-HR" sz="3200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SREDNJI ROD – TEMPLUM,-</a:t>
            </a:r>
            <a:r>
              <a:rPr lang="hr-HR" b="1" dirty="0" err="1" smtClean="0">
                <a:solidFill>
                  <a:schemeClr val="tx1"/>
                </a:solidFill>
              </a:rPr>
              <a:t>I,n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229</Words>
  <Application>Microsoft Office PowerPoint</Application>
  <PresentationFormat>Prikaz na zaslonu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Građanski</vt:lpstr>
      <vt:lpstr>2. ILI O-DEKLINACIJA</vt:lpstr>
      <vt:lpstr>NAVOĐENJE IMENICA 2.DEKLINACIJE</vt:lpstr>
      <vt:lpstr>NAVOĐENJE IMENICA 2.DEKLINACIJE</vt:lpstr>
      <vt:lpstr>MUŠKI ROD - NASTAVCI</vt:lpstr>
      <vt:lpstr>MUŠKI ROD – TITULUS,-I,m</vt:lpstr>
      <vt:lpstr>SREDNJI ROD - NASTAVCI</vt:lpstr>
      <vt:lpstr>SREDNJI ROD – TEMPLUM,-I,n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ili o-deklinacija</dc:title>
  <dc:creator>Klingonac</dc:creator>
  <cp:lastModifiedBy>Barbara</cp:lastModifiedBy>
  <cp:revision>5</cp:revision>
  <dcterms:created xsi:type="dcterms:W3CDTF">2014-10-16T05:36:43Z</dcterms:created>
  <dcterms:modified xsi:type="dcterms:W3CDTF">2014-10-20T08:48:56Z</dcterms:modified>
</cp:coreProperties>
</file>